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84" r:id="rId4"/>
    <p:sldId id="282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12" r:id="rId24"/>
    <p:sldId id="893" r:id="rId25"/>
    <p:sldId id="258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10AD4B"/>
    <a:srgbClr val="114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2"/>
    <p:restoredTop sz="94658"/>
  </p:normalViewPr>
  <p:slideViewPr>
    <p:cSldViewPr snapToGrid="0">
      <p:cViewPr varScale="1">
        <p:scale>
          <a:sx n="120" d="100"/>
          <a:sy n="120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69AEA-8386-5A47-941C-86B9890A7D63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1BF3-B45C-9A40-9E39-196CA2FED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03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12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BF589-AABF-AA92-64A6-130AAA4FB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36D3A91-8D42-9193-80BB-63F33076D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3CFD82A-558B-A67A-3197-640A03B75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94E0EF7-DE30-1CA5-3B83-2ABCAF122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892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32E06-B4C7-9095-4712-7AD614561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E7833C5-DA8C-88BA-414B-07D376F536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625DFFF-701E-7B3A-6ABC-20EB30D15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C5A653A-88E0-38D7-A2B5-DD1CB7F8C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87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A0482-7EE5-C7C1-678D-7563BDA90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D455427-FDB2-FFAA-26E1-421883063A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470C3DC-6DDB-297C-A7E2-B54A2C73E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48D9E91-4301-6CF0-7ED9-4FD5A6F50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269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8814D-517E-9CA5-4E9D-8FD46AF53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D4C4A36-38BC-CCA9-4B9C-F561923E5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2A7E15D-1253-EC78-9C2A-AC63E9B2D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4FAF1D6-D84E-A7B0-341D-0C3D652076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489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B11CD-C138-38F0-41BB-553326DE6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30CEFC5-7DA3-43F4-CB3F-A1418EC90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B9A6D75-CD1F-B1B2-725E-CDFEE29F2C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34A634C-663B-4C85-5ADB-920F6747C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3755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775BE-82B4-E181-019B-5B6871221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E3D2CC6-E4D7-3D96-B590-C187FE799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B5E0588-DF9A-47E0-DF68-8B11C948E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3F7864B-FC0A-2EDF-3C4B-F180798CA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6245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5A6F1-BC0F-DEF8-CD90-93EC1C1F5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3D61729-2DBC-D772-7325-529809676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E799787-3946-41FF-6322-9478534D9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9F7D692-4045-87B0-9EA4-CA940925D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616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80A36-6BF8-010B-1C68-0F9434345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D74F6D1-819D-E2B7-6140-51CA144B9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6842634-131D-974C-40A4-40082CC9C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341B6BE-7DF7-9E07-5733-233FB5DD9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342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FE8B5-A0C1-8D43-F5A9-146AA687D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6EA56FE-DC8E-117A-7EEF-014A52367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FB49D98-8D92-34B9-86F3-984439332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7BE1C8A-BD6D-C94C-3482-902F990F1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768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8D816-78D3-F0EA-6E63-A0113C3BC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3F819C6-3CB1-51D7-93FB-427F3F197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6F7D014-F6B8-78C6-6437-8679D75AC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597A31C-1910-7CCE-F3C5-00861F49E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31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C37EE-8226-E142-A312-3C39F8D10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FA4600C-C034-0CF9-7193-A74A264F1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7490396-4D97-B06B-2D8D-1806BA7989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798D3AE-7719-EE7A-D47B-1DF515B6C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28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8D816-78D3-F0EA-6E63-A0113C3BC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3F819C6-3CB1-51D7-93FB-427F3F197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6F7D014-F6B8-78C6-6437-8679D75AC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597A31C-1910-7CCE-F3C5-00861F49E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793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8D816-78D3-F0EA-6E63-A0113C3BC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3F819C6-3CB1-51D7-93FB-427F3F197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6F7D014-F6B8-78C6-6437-8679D75AC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597A31C-1910-7CCE-F3C5-00861F49E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1667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24054-272A-355A-85E0-581DC8366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404E376-19D3-734D-1D53-91E17DC90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259B3D0-FE22-C178-409F-5C83C7A0B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87A9370-15A5-E936-7DF1-B7002AA8A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111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4BB4C-E35B-A9EA-2AA3-1E2B6B001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C6D3A8C-0030-2691-01AC-7240DD20C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D1C93D4-42C9-52CD-2A7A-9FCD9F972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DA830D9-AA93-3987-B0A1-841D3CCA7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44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FA8C-10F4-0434-2AA8-B01E55350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998973B-5DC5-D250-E72D-BF1B58AFD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30382A0-744E-2079-65D0-25B47BDD4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FF1BC19-74EF-7F15-2BCC-F8D9683C75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0735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AB894-BF98-60C0-BB70-AD6BF2EFB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5205601-681E-822B-C760-78AB107DD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5519992-B175-65AF-E442-5B0CD9056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6B0CD9D-542D-B4B3-95D9-2FA5DBC8A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44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A70F1-9CF7-497C-1E9B-1E7BDB053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FF4B88F-80FA-ADFB-EA02-F1E2BE50F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70733E4-F9FA-9C95-730D-3D1BAF2E5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3944969-0DF3-2E70-4503-306169505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661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8C420-1CBF-CC30-1B9E-FB5676A77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93D93FA-3C3B-DFB9-AA94-BC7CDE480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30CAEE3-B68A-6CA9-0A56-1330D52A9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404EC47-4365-DDA6-FE22-E03A93471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83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97367-0BB2-BD69-A93E-422C3DE8C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07CC3FB-C7CC-0F19-DA1D-E615164A5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9E8CCBA7-8066-FE46-FF78-0CD042540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7D51197-BA1D-382C-4EF0-69D8C91945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525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1BDB7-0C18-0214-B665-B68BDF236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4C5D186-C77B-2E11-BADB-37C5A50E3D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DC22F2C-5EAC-CA3C-BED8-E7F4A09D9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4146EAE-B2B3-9A93-283E-07DC173D5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189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8EF7C0-27F4-1D18-3EDF-64FBBA326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37E7454-F1A0-CDAF-5E53-01B7ED5F1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37E12D-E640-FD13-033C-29C99BD7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80B8B9-B565-628C-04E1-BD6A944F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DAA68B-4545-78FD-3BE7-64783C46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36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736EE6-729C-23A8-55D9-4348B1F3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A468A7-A0DA-FC0A-B47F-AACDFEA18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96F6A5-9410-0093-F451-F06803DB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388048-E35D-9B5B-B3D1-8E91C288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5A5429-0041-DC8B-F3B2-E233C16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42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C95E675-FBAA-851A-25B6-E2169145C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ED87B5D-4CCB-D489-F147-9ABFC811C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7A7E55-4E3E-F653-B72A-B8E1AE4D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E1163A-D5E6-AB9B-210A-9E138384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350367-8121-16BA-ABDC-20F947BA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07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7B6FF59F-7BBB-C044-AFEF-FB4E1BBBA4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259" y="532889"/>
            <a:ext cx="10363201" cy="268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40" b="1">
                <a:solidFill>
                  <a:srgbClr val="00B050"/>
                </a:solidFill>
                <a:latin typeface="Montserrat" pitchFamily="2" charset="77"/>
              </a:defRPr>
            </a:lvl1pPr>
          </a:lstStyle>
          <a:p>
            <a:r>
              <a:rPr lang="tr-TR" dirty="0"/>
              <a:t>BURAYA BAŞLIK GELECEK.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695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68816D-080D-8A00-C60B-29B1EB1E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D9F26C-680B-4C4A-6CBA-88A0BA721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3002CE-503E-5A76-1507-A4A840DE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C1DAE8-F385-FAC6-FAC5-E76AEA5B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1FAF9F-9A58-396F-A7E8-C72311B6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58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368CE9-0C77-5EC6-4398-03091AD4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A6183F-67C4-3CC9-AC39-C98F121E1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3AFBE5-8383-3B82-5007-D6EBCCA1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21D7763-0B44-9E3A-D687-56E2E89C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1CFB3A-A369-EEDF-6E21-8ED9A1E2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39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67BA6B-5D00-0772-F8F6-059C3562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178D20-AF8A-5C33-1843-A3C678D4D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D39A90B-61B8-0702-7E1A-9B213C37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94C42FB-9D43-EECC-1367-777ED40E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6533929-FD53-555A-6D08-C451D48B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CCD6E6-9809-7D3D-C7A1-CC207744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9EBC06-3DC1-DEB6-265D-73CC96EE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F9E9C9-41F6-D48D-1D90-1FC808874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816E12-46F7-9795-BF22-03FCBF769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A193198-085D-20FF-842E-76ABED30F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5EF6B9A-CB74-872F-D471-4B84F0D39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FE64BFD-F4E4-2328-5DB2-40B370AA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812CF7F-3EAE-1159-00AE-1EB48210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B5AFD52-0E6F-38F1-376C-4622D2C3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5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3EEB21-7981-9120-153C-E6398FDE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4960AF8-6592-120E-A063-67672B31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817E2B-7FA6-38D3-AF90-ED62BAAB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C823BD3-63EB-5F1C-2C50-0B9F5AE2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34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3E5D30D-D04B-6108-5F64-E0F1688D1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8AD2680-99DE-4614-DD93-41940BBC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0C765B7-719A-BCFF-11EC-FEF5F60D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04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D038A7-D681-C263-A7AC-68797E90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AF33EC-D049-44BF-8BEA-6A02C016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45328D4-40FF-BD98-E267-47A0C05A2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7D0B3BC-990A-408D-08F2-7EEC3857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1451A56-5951-DE7E-B64B-A7F8D33E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2314489-1D7C-29B2-EBC4-2AB377F6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090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F51F08-AD62-27E2-937D-103D0741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B37D156-81F2-A7E6-A785-072679B9F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BDEC382-B19E-6120-B53C-93B559D72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640596-0F5C-210D-8D5D-4C27D4BF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2A133A0-FD1D-0C29-BF8D-18BE813B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D780FA-4F38-C9A9-076C-1884D62F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8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EA70D8-1F8D-BE68-358E-A0E21755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F18683-C673-8728-8CF6-003BE039F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6558B0-5D27-8398-17F6-B90C6C281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D530FC-BE23-E340-8E39-B3B7D0C61DBF}" type="datetimeFigureOut">
              <a:rPr lang="tr-TR" smtClean="0"/>
              <a:t>30.07.2025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79FE79-DA7E-EC1B-0103-892EFBF7B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4356D7-87E6-3BF3-1DF5-A62760B03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5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XscOjP2oto?feature=oembed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beyaz, yazı tipi, grafik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7803D5E7-92ED-FE7D-CEB0-254699A49C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2F5E5FB-57E6-BAB1-F291-04901DD4EF93}"/>
              </a:ext>
            </a:extLst>
          </p:cNvPr>
          <p:cNvSpPr txBox="1"/>
          <p:nvPr/>
        </p:nvSpPr>
        <p:spPr>
          <a:xfrm>
            <a:off x="5251016" y="4027410"/>
            <a:ext cx="168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114533"/>
                </a:solidFill>
              </a:rPr>
              <a:t>AD/ SOYAD</a:t>
            </a:r>
          </a:p>
          <a:p>
            <a:pPr algn="ctr"/>
            <a:r>
              <a:rPr lang="tr-TR" sz="2000" dirty="0">
                <a:solidFill>
                  <a:srgbClr val="114533"/>
                </a:solidFill>
              </a:rPr>
              <a:t>UNVAN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C340DF0-7138-435E-CDCB-67DAEFFDF35B}"/>
              </a:ext>
            </a:extLst>
          </p:cNvPr>
          <p:cNvSpPr txBox="1"/>
          <p:nvPr/>
        </p:nvSpPr>
        <p:spPr>
          <a:xfrm>
            <a:off x="1909877" y="2366372"/>
            <a:ext cx="83722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10AD4B"/>
                </a:solidFill>
                <a:latin typeface="Avenir Black" panose="02000503020000020003" pitchFamily="2" charset="0"/>
              </a:rPr>
              <a:t>BAĞIMLILIKTA</a:t>
            </a:r>
          </a:p>
          <a:p>
            <a:pPr algn="ctr"/>
            <a:r>
              <a:rPr lang="tr-TR" sz="3200" dirty="0">
                <a:solidFill>
                  <a:srgbClr val="10AD4B"/>
                </a:solidFill>
                <a:latin typeface="Avenir" panose="02000503020000020003" pitchFamily="2" charset="0"/>
              </a:rPr>
              <a:t>İLETİŞİM VE MEDYA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0ABD69B-A532-07AF-577C-D8EFBE165B6C}"/>
              </a:ext>
            </a:extLst>
          </p:cNvPr>
          <p:cNvSpPr txBox="1"/>
          <p:nvPr/>
        </p:nvSpPr>
        <p:spPr>
          <a:xfrm>
            <a:off x="5295434" y="4980563"/>
            <a:ext cx="1601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>
                <a:solidFill>
                  <a:srgbClr val="114533"/>
                </a:solidFill>
              </a:rPr>
              <a:t>TARİH</a:t>
            </a:r>
            <a:endParaRPr lang="tr-TR" sz="14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D5447-86D8-44CA-0970-A9CBDE443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72944E8-6571-56CA-EFDB-F5119FCA0A13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NORMALLEŞTİRİCİ OLMAMALI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0AF84AE-3166-8399-0B0E-63A0453EE0A6}"/>
              </a:ext>
            </a:extLst>
          </p:cNvPr>
          <p:cNvSpPr txBox="1"/>
          <p:nvPr/>
        </p:nvSpPr>
        <p:spPr>
          <a:xfrm>
            <a:off x="193117" y="828309"/>
            <a:ext cx="10577663" cy="258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914217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2200" dirty="0">
              <a:solidFill>
                <a:prstClr val="black"/>
              </a:solidFill>
            </a:endParaRPr>
          </a:p>
          <a:p>
            <a:pPr marL="457200" lvl="0" indent="-457200" defTabSz="914217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Bağımlılık yapıcı madde ve davranışları </a:t>
            </a:r>
            <a:r>
              <a:rPr lang="tr-TR" sz="2200" b="1" dirty="0">
                <a:solidFill>
                  <a:prstClr val="black"/>
                </a:solidFill>
              </a:rPr>
              <a:t>normalleştiren tasvirler </a:t>
            </a:r>
            <a:r>
              <a:rPr lang="tr-TR" sz="2200" dirty="0">
                <a:solidFill>
                  <a:prstClr val="black"/>
                </a:solidFill>
              </a:rPr>
              <a:t>kullanmak.</a:t>
            </a:r>
          </a:p>
          <a:p>
            <a:pPr lvl="0" defTabSz="914217" fontAlgn="base">
              <a:lnSpc>
                <a:spcPct val="150000"/>
              </a:lnSpc>
            </a:pPr>
            <a:r>
              <a:rPr lang="tr-TR" sz="2200" i="1" dirty="0">
                <a:solidFill>
                  <a:prstClr val="black"/>
                </a:solidFill>
              </a:rPr>
              <a:t>	</a:t>
            </a:r>
            <a:r>
              <a:rPr lang="tr-TR" sz="2200" i="1" dirty="0">
                <a:solidFill>
                  <a:srgbClr val="10AD4B"/>
                </a:solidFill>
              </a:rPr>
              <a:t>“uyuşturucu alışkanlığı”, “bağımlılık yapmaz”, “tiryakilik”</a:t>
            </a:r>
          </a:p>
          <a:p>
            <a:pPr marL="457200" lvl="0" indent="-457200" defTabSz="914217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kern="0" dirty="0">
                <a:solidFill>
                  <a:sysClr val="windowText" lastClr="000000"/>
                </a:solidFill>
              </a:rPr>
              <a:t>Bağımlılığın </a:t>
            </a:r>
            <a:r>
              <a:rPr lang="tr-TR" sz="2200" b="1" kern="0" dirty="0">
                <a:solidFill>
                  <a:sysClr val="windowText" lastClr="000000"/>
                </a:solidFill>
              </a:rPr>
              <a:t>popüler kültürün bir parçası şeklinde </a:t>
            </a:r>
            <a:r>
              <a:rPr lang="tr-TR" sz="2200" kern="0" dirty="0">
                <a:solidFill>
                  <a:sysClr val="windowText" lastClr="000000"/>
                </a:solidFill>
              </a:rPr>
              <a:t>gösterilmesinden kaçınılmalıdır.</a:t>
            </a:r>
          </a:p>
        </p:txBody>
      </p:sp>
    </p:spTree>
    <p:extLst>
      <p:ext uri="{BB962C8B-B14F-4D97-AF65-F5344CB8AC3E}">
        <p14:creationId xmlns:p14="http://schemas.microsoft.com/office/powerpoint/2010/main" val="119868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952DD-02D4-14E9-E293-D195A19F8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E330336-2454-0B95-97B3-676D3383C89F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ENDÜSTRİ VE MEDYA</a:t>
            </a:r>
            <a:endParaRPr lang="tr-TR" sz="2800" dirty="0">
              <a:solidFill>
                <a:srgbClr val="114533"/>
              </a:solidFill>
            </a:endParaRPr>
          </a:p>
        </p:txBody>
      </p:sp>
      <p:pic>
        <p:nvPicPr>
          <p:cNvPr id="2" name="Çevrimiçi Medya 5" title="While You Were Streaming 2023: Lights, Camera, Tobacco?">
            <a:hlinkClick r:id="" action="ppaction://media"/>
            <a:extLst>
              <a:ext uri="{FF2B5EF4-FFF2-40B4-BE49-F238E27FC236}">
                <a16:creationId xmlns:a16="http://schemas.microsoft.com/office/drawing/2014/main" id="{27FD7667-D401-C475-230C-C060B80D6D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1133" y="907039"/>
            <a:ext cx="8089734" cy="4570568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93CA1000-27FD-55A0-5D4F-4391F20710D8}"/>
              </a:ext>
            </a:extLst>
          </p:cNvPr>
          <p:cNvSpPr txBox="1"/>
          <p:nvPr/>
        </p:nvSpPr>
        <p:spPr>
          <a:xfrm>
            <a:off x="621293" y="5689329"/>
            <a:ext cx="10949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Video: https://www.youtube.com/watch?v=dXscOjP2oto&amp;ab_channel=TruthInitiative</a:t>
            </a:r>
          </a:p>
        </p:txBody>
      </p:sp>
    </p:spTree>
    <p:extLst>
      <p:ext uri="{BB962C8B-B14F-4D97-AF65-F5344CB8AC3E}">
        <p14:creationId xmlns:p14="http://schemas.microsoft.com/office/powerpoint/2010/main" val="8164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4DCBE-1F67-749E-97D4-BD4CDE9D2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2AACD65E-3F7C-52FC-E32A-CFAF271F58A9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YÖNLENDİRİCİ OLMAMALI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D53FABD-640D-922F-03C6-9FD55ADA333D}"/>
              </a:ext>
            </a:extLst>
          </p:cNvPr>
          <p:cNvSpPr txBox="1"/>
          <p:nvPr/>
        </p:nvSpPr>
        <p:spPr>
          <a:xfrm>
            <a:off x="193117" y="828309"/>
            <a:ext cx="6558557" cy="425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914217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22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 Bağımlılık yapıcı maddelerin </a:t>
            </a:r>
            <a:r>
              <a:rPr lang="tr-TR" sz="2200" b="1" dirty="0">
                <a:solidFill>
                  <a:prstClr val="black"/>
                </a:solidFill>
              </a:rPr>
              <a:t>temin edildiği ve kullanıldığı alanlara</a:t>
            </a:r>
            <a:r>
              <a:rPr lang="tr-TR" sz="2200" dirty="0">
                <a:solidFill>
                  <a:prstClr val="black"/>
                </a:solidFill>
              </a:rPr>
              <a:t> </a:t>
            </a:r>
            <a:r>
              <a:rPr lang="tr-TR" sz="2200" i="1" dirty="0">
                <a:solidFill>
                  <a:srgbClr val="10AD4B"/>
                </a:solidFill>
              </a:rPr>
              <a:t>(metruk binalar, temin edinilen cadde ve sokak adları vb.)</a:t>
            </a:r>
            <a:r>
              <a:rPr lang="tr-TR" sz="2200" dirty="0">
                <a:solidFill>
                  <a:srgbClr val="10AD4B"/>
                </a:solidFill>
              </a:rPr>
              <a:t>, </a:t>
            </a:r>
            <a:r>
              <a:rPr lang="tr-TR" sz="2200" b="1" dirty="0">
                <a:solidFill>
                  <a:prstClr val="black"/>
                </a:solidFill>
              </a:rPr>
              <a:t>kullanım şekillerine</a:t>
            </a:r>
            <a:r>
              <a:rPr lang="tr-TR" sz="2200" dirty="0">
                <a:solidFill>
                  <a:prstClr val="black"/>
                </a:solidFill>
              </a:rPr>
              <a:t> </a:t>
            </a:r>
            <a:r>
              <a:rPr lang="tr-TR" sz="2200" i="1" dirty="0">
                <a:solidFill>
                  <a:srgbClr val="10AD4B"/>
                </a:solidFill>
              </a:rPr>
              <a:t>(şırıngayla, damardan, sigara gibi, burundan çekerek vb.)</a:t>
            </a:r>
            <a:r>
              <a:rPr lang="tr-TR" sz="2200" dirty="0">
                <a:solidFill>
                  <a:srgbClr val="10AD4B"/>
                </a:solidFill>
              </a:rPr>
              <a:t> </a:t>
            </a:r>
            <a:r>
              <a:rPr lang="tr-TR" sz="2200" dirty="0">
                <a:solidFill>
                  <a:prstClr val="black"/>
                </a:solidFill>
              </a:rPr>
              <a:t>ilişkin detaylar vermek.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 Hangi il ve ilçelerde </a:t>
            </a:r>
            <a:r>
              <a:rPr lang="tr-TR" sz="2200" b="1" dirty="0">
                <a:solidFill>
                  <a:prstClr val="black"/>
                </a:solidFill>
              </a:rPr>
              <a:t>ulaşılabilirliğin daha yoğun olduğu</a:t>
            </a:r>
            <a:r>
              <a:rPr lang="tr-TR" sz="2200" dirty="0">
                <a:solidFill>
                  <a:prstClr val="black"/>
                </a:solidFill>
              </a:rPr>
              <a:t> hakkında bilgilendirmek.</a:t>
            </a:r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814DB32E-6CB9-1779-A018-E2371674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18" y="1636526"/>
            <a:ext cx="5013570" cy="3584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FBBF5-DB90-3334-B20B-ADE00E34E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CD486D5-EECF-BAA4-7CC8-ACF288210A0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YÖNLENDİRİCİ OLMAMALI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12141F8-B22A-D54B-E1C4-E92C4C042569}"/>
              </a:ext>
            </a:extLst>
          </p:cNvPr>
          <p:cNvSpPr txBox="1"/>
          <p:nvPr/>
        </p:nvSpPr>
        <p:spPr>
          <a:xfrm>
            <a:off x="193117" y="828309"/>
            <a:ext cx="10152362" cy="313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tr-TR" sz="2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 Bağımlılık yapıcı madde ve davranışları </a:t>
            </a:r>
            <a:r>
              <a:rPr lang="tr-TR" sz="2200" b="1" dirty="0">
                <a:solidFill>
                  <a:prstClr val="black"/>
                </a:solidFill>
              </a:rPr>
              <a:t>yüksek kar getiren bir iş alanı</a:t>
            </a:r>
            <a:r>
              <a:rPr lang="tr-TR" sz="2200" dirty="0">
                <a:solidFill>
                  <a:prstClr val="black"/>
                </a:solidFill>
              </a:rPr>
              <a:t> olarak sunmak.</a:t>
            </a:r>
          </a:p>
          <a:p>
            <a:pPr>
              <a:lnSpc>
                <a:spcPct val="150000"/>
              </a:lnSpc>
            </a:pPr>
            <a:endParaRPr lang="tr-TR" sz="22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 Bağımlılık yapıcı madde ve davranışlarda </a:t>
            </a:r>
            <a:r>
              <a:rPr lang="tr-TR" sz="2200" b="1" dirty="0">
                <a:solidFill>
                  <a:prstClr val="black"/>
                </a:solidFill>
              </a:rPr>
              <a:t>kaçakçılık, satış</a:t>
            </a:r>
            <a:r>
              <a:rPr lang="tr-TR" sz="2200" dirty="0">
                <a:solidFill>
                  <a:prstClr val="black"/>
                </a:solidFill>
              </a:rPr>
              <a:t> ve diğer </a:t>
            </a:r>
            <a:r>
              <a:rPr lang="tr-TR" sz="2200" b="1" dirty="0">
                <a:solidFill>
                  <a:prstClr val="black"/>
                </a:solidFill>
              </a:rPr>
              <a:t>suç tekniklerini ayrıntılarıyla anlatmak </a:t>
            </a:r>
            <a:r>
              <a:rPr lang="tr-TR" sz="2200" dirty="0">
                <a:solidFill>
                  <a:prstClr val="black"/>
                </a:solidFill>
              </a:rPr>
              <a:t>ve mücadele yöntemlerini </a:t>
            </a:r>
            <a:r>
              <a:rPr lang="tr-TR" sz="2200" b="1" dirty="0">
                <a:solidFill>
                  <a:prstClr val="black"/>
                </a:solidFill>
              </a:rPr>
              <a:t>deşifre</a:t>
            </a:r>
            <a:r>
              <a:rPr lang="tr-TR" sz="2200" dirty="0">
                <a:solidFill>
                  <a:prstClr val="black"/>
                </a:solidFill>
              </a:rPr>
              <a:t> etmek.</a:t>
            </a:r>
          </a:p>
        </p:txBody>
      </p:sp>
    </p:spTree>
    <p:extLst>
      <p:ext uri="{BB962C8B-B14F-4D97-AF65-F5344CB8AC3E}">
        <p14:creationId xmlns:p14="http://schemas.microsoft.com/office/powerpoint/2010/main" val="303622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EC8BB-982A-C741-84B6-C24C0EC0B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9CAB89F-8148-6BCF-AD25-5C73F0B3C131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AYRIŞTIRICI OLMAMALI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6A5283B-D911-FE39-2D77-B1275A0A6753}"/>
              </a:ext>
            </a:extLst>
          </p:cNvPr>
          <p:cNvSpPr txBox="1"/>
          <p:nvPr/>
        </p:nvSpPr>
        <p:spPr>
          <a:xfrm>
            <a:off x="193117" y="828309"/>
            <a:ext cx="7227639" cy="562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Kişileri </a:t>
            </a:r>
            <a:r>
              <a:rPr lang="tr-TR" sz="2200" i="1" dirty="0">
                <a:solidFill>
                  <a:srgbClr val="10AD4B"/>
                </a:solidFill>
              </a:rPr>
              <a:t>“kurban”, “esiri olmuş”, “batağa düşmüş”, “tuzağa düşmüş”, “genç veya çocuk yaşta” </a:t>
            </a:r>
            <a:r>
              <a:rPr lang="tr-TR" sz="2200" dirty="0">
                <a:solidFill>
                  <a:prstClr val="black"/>
                </a:solidFill>
              </a:rPr>
              <a:t>gibi </a:t>
            </a:r>
            <a:r>
              <a:rPr lang="tr-TR" sz="2200" b="1" dirty="0">
                <a:solidFill>
                  <a:prstClr val="black"/>
                </a:solidFill>
              </a:rPr>
              <a:t>çaresiz bir yaşam pozisyonuna oturtan</a:t>
            </a:r>
            <a:r>
              <a:rPr lang="tr-TR" sz="2200" dirty="0">
                <a:solidFill>
                  <a:prstClr val="black"/>
                </a:solidFill>
              </a:rPr>
              <a:t> ifadeler kullanmak.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 Bağımlı olan kişileri </a:t>
            </a:r>
            <a:r>
              <a:rPr lang="tr-TR" sz="2200" b="1" dirty="0">
                <a:solidFill>
                  <a:prstClr val="black"/>
                </a:solidFill>
              </a:rPr>
              <a:t>damgalamaya neden olabilecek </a:t>
            </a:r>
            <a:r>
              <a:rPr lang="tr-TR" sz="2200" dirty="0">
                <a:solidFill>
                  <a:prstClr val="black"/>
                </a:solidFill>
              </a:rPr>
              <a:t>ifadeler kullanmak.</a:t>
            </a:r>
          </a:p>
          <a:p>
            <a:pPr lvl="0">
              <a:lnSpc>
                <a:spcPct val="150000"/>
              </a:lnSpc>
            </a:pPr>
            <a:r>
              <a:rPr lang="tr-TR" sz="2200" b="1" dirty="0">
                <a:solidFill>
                  <a:prstClr val="black"/>
                </a:solidFill>
              </a:rPr>
              <a:t>	</a:t>
            </a:r>
            <a:r>
              <a:rPr lang="tr-TR" sz="2200" b="1" i="1" dirty="0">
                <a:solidFill>
                  <a:srgbClr val="10AD4B"/>
                </a:solidFill>
              </a:rPr>
              <a:t>"</a:t>
            </a:r>
            <a:r>
              <a:rPr lang="tr-TR" sz="2200" i="1" dirty="0">
                <a:solidFill>
                  <a:srgbClr val="10AD4B"/>
                </a:solidFill>
              </a:rPr>
              <a:t>hapçı, esrarkeş, tinerci, alkolik, sarhoş, kumarbaz</a:t>
            </a:r>
            <a:r>
              <a:rPr lang="tr-TR" sz="2200" b="1" i="1" dirty="0">
                <a:solidFill>
                  <a:srgbClr val="10AD4B"/>
                </a:solidFill>
              </a:rPr>
              <a:t>"</a:t>
            </a:r>
            <a:r>
              <a:rPr lang="tr-TR" sz="2200" dirty="0">
                <a:solidFill>
                  <a:srgbClr val="10AD4B"/>
                </a:solidFill>
              </a:rPr>
              <a:t>	</a:t>
            </a:r>
            <a:r>
              <a:rPr lang="tr-TR" sz="2200" dirty="0">
                <a:solidFill>
                  <a:prstClr val="black"/>
                </a:solidFill>
              </a:rPr>
              <a:t>                                                                      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 Bağımlılıkla ilgili sorunların sadece </a:t>
            </a:r>
            <a:r>
              <a:rPr lang="tr-TR" sz="2200" b="1" dirty="0">
                <a:solidFill>
                  <a:prstClr val="black"/>
                </a:solidFill>
              </a:rPr>
              <a:t>belirli bir alt kültürel gruba</a:t>
            </a:r>
            <a:r>
              <a:rPr lang="tr-TR" sz="2200" dirty="0">
                <a:solidFill>
                  <a:prstClr val="black"/>
                </a:solidFill>
              </a:rPr>
              <a:t>, </a:t>
            </a:r>
            <a:r>
              <a:rPr lang="tr-TR" sz="2200" b="1" dirty="0">
                <a:solidFill>
                  <a:prstClr val="black"/>
                </a:solidFill>
              </a:rPr>
              <a:t>parçalanmış ailelere</a:t>
            </a:r>
            <a:r>
              <a:rPr lang="tr-TR" sz="2200" dirty="0">
                <a:solidFill>
                  <a:prstClr val="black"/>
                </a:solidFill>
              </a:rPr>
              <a:t>, </a:t>
            </a:r>
            <a:r>
              <a:rPr lang="tr-TR" sz="2200" b="1" dirty="0">
                <a:solidFill>
                  <a:prstClr val="black"/>
                </a:solidFill>
              </a:rPr>
              <a:t>sokak çocuklarına</a:t>
            </a:r>
            <a:r>
              <a:rPr lang="tr-TR" sz="2200" dirty="0">
                <a:solidFill>
                  <a:prstClr val="black"/>
                </a:solidFill>
              </a:rPr>
              <a:t>, </a:t>
            </a:r>
            <a:r>
              <a:rPr lang="tr-TR" sz="2200" b="1" dirty="0">
                <a:solidFill>
                  <a:prstClr val="black"/>
                </a:solidFill>
              </a:rPr>
              <a:t>etnik köken</a:t>
            </a:r>
            <a:r>
              <a:rPr lang="tr-TR" sz="2200" dirty="0">
                <a:solidFill>
                  <a:prstClr val="black"/>
                </a:solidFill>
              </a:rPr>
              <a:t>, </a:t>
            </a:r>
            <a:r>
              <a:rPr lang="tr-TR" sz="2200" b="1" dirty="0">
                <a:solidFill>
                  <a:prstClr val="black"/>
                </a:solidFill>
              </a:rPr>
              <a:t>din</a:t>
            </a:r>
            <a:r>
              <a:rPr lang="tr-TR" sz="2200" dirty="0">
                <a:solidFill>
                  <a:prstClr val="black"/>
                </a:solidFill>
              </a:rPr>
              <a:t>, </a:t>
            </a:r>
            <a:r>
              <a:rPr lang="tr-TR" sz="2200" b="1" dirty="0">
                <a:solidFill>
                  <a:prstClr val="black"/>
                </a:solidFill>
              </a:rPr>
              <a:t>cinsiyet</a:t>
            </a:r>
            <a:r>
              <a:rPr lang="tr-TR" sz="2200" dirty="0">
                <a:solidFill>
                  <a:prstClr val="black"/>
                </a:solidFill>
              </a:rPr>
              <a:t> vb. özgü olduğu izlenimini oluşturmak.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E2A1146-8208-4E69-799E-22F957E5D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7563" b="62779"/>
          <a:stretch/>
        </p:blipFill>
        <p:spPr>
          <a:xfrm rot="20907735">
            <a:off x="7338755" y="1632593"/>
            <a:ext cx="4302248" cy="122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resim">
            <a:extLst>
              <a:ext uri="{FF2B5EF4-FFF2-40B4-BE49-F238E27FC236}">
                <a16:creationId xmlns:a16="http://schemas.microsoft.com/office/drawing/2014/main" id="{BC290A79-6E01-B585-CAAC-2A95E255E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r="2374" b="68262"/>
          <a:stretch/>
        </p:blipFill>
        <p:spPr bwMode="auto">
          <a:xfrm rot="552924">
            <a:off x="6774885" y="3994607"/>
            <a:ext cx="5184969" cy="905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1A9B6-7A58-5610-54DA-9CEDAE24B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B76867C-6EA3-4F92-F8E9-22B73247563E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AYRIŞTIRICI OLMAMALI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D688EC7-4059-0E54-AFDF-2FFE8624FF9F}"/>
              </a:ext>
            </a:extLst>
          </p:cNvPr>
          <p:cNvSpPr txBox="1"/>
          <p:nvPr/>
        </p:nvSpPr>
        <p:spPr>
          <a:xfrm>
            <a:off x="193117" y="828309"/>
            <a:ext cx="8514948" cy="258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Bağımlı kişilerin </a:t>
            </a:r>
            <a:r>
              <a:rPr lang="tr-TR" sz="2200" b="1" dirty="0">
                <a:solidFill>
                  <a:prstClr val="black"/>
                </a:solidFill>
              </a:rPr>
              <a:t>görsellerini</a:t>
            </a:r>
            <a:r>
              <a:rPr lang="tr-TR" sz="2200" dirty="0">
                <a:solidFill>
                  <a:prstClr val="black"/>
                </a:solidFill>
              </a:rPr>
              <a:t> ve </a:t>
            </a:r>
            <a:r>
              <a:rPr lang="tr-TR" sz="2200" b="1" dirty="0">
                <a:solidFill>
                  <a:prstClr val="black"/>
                </a:solidFill>
              </a:rPr>
              <a:t>açık kimliklerini </a:t>
            </a:r>
            <a:r>
              <a:rPr lang="tr-TR" sz="2200" dirty="0">
                <a:solidFill>
                  <a:prstClr val="black"/>
                </a:solidFill>
              </a:rPr>
              <a:t>sunmak.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Bağımlı kişilerin </a:t>
            </a:r>
            <a:r>
              <a:rPr lang="tr-TR" sz="2200" b="1" dirty="0">
                <a:solidFill>
                  <a:prstClr val="black"/>
                </a:solidFill>
              </a:rPr>
              <a:t>itibarini zedeleyecek görsel </a:t>
            </a:r>
            <a:r>
              <a:rPr lang="tr-TR" sz="2200" dirty="0">
                <a:solidFill>
                  <a:prstClr val="black"/>
                </a:solidFill>
              </a:rPr>
              <a:t>ve </a:t>
            </a:r>
            <a:r>
              <a:rPr lang="tr-TR" sz="2200" b="1" dirty="0">
                <a:solidFill>
                  <a:prstClr val="black"/>
                </a:solidFill>
              </a:rPr>
              <a:t>ifadeler</a:t>
            </a:r>
            <a:r>
              <a:rPr lang="tr-TR" sz="2200" dirty="0">
                <a:solidFill>
                  <a:prstClr val="black"/>
                </a:solidFill>
              </a:rPr>
              <a:t> kullanmak.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Bağımlı kişileri </a:t>
            </a:r>
            <a:r>
              <a:rPr lang="tr-TR" sz="2200" b="1" dirty="0">
                <a:solidFill>
                  <a:prstClr val="black"/>
                </a:solidFill>
              </a:rPr>
              <a:t>yalnızlaştıran</a:t>
            </a:r>
            <a:r>
              <a:rPr lang="tr-TR" sz="2200" dirty="0">
                <a:solidFill>
                  <a:prstClr val="black"/>
                </a:solidFill>
              </a:rPr>
              <a:t> ya da </a:t>
            </a:r>
            <a:r>
              <a:rPr lang="tr-TR" sz="2200" b="1" dirty="0">
                <a:solidFill>
                  <a:prstClr val="black"/>
                </a:solidFill>
              </a:rPr>
              <a:t>ötekileştiren</a:t>
            </a:r>
            <a:r>
              <a:rPr lang="tr-TR" sz="2200" dirty="0">
                <a:solidFill>
                  <a:prstClr val="black"/>
                </a:solidFill>
              </a:rPr>
              <a:t> ifadelere yer vermek.</a:t>
            </a:r>
          </a:p>
        </p:txBody>
      </p:sp>
    </p:spTree>
    <p:extLst>
      <p:ext uri="{BB962C8B-B14F-4D97-AF65-F5344CB8AC3E}">
        <p14:creationId xmlns:p14="http://schemas.microsoft.com/office/powerpoint/2010/main" val="3635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68927-A047-6AA0-FD76-3E1AB9D1F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70A25D62-F394-4E21-0AC2-A60E14AFA9E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KORKUTUCU, KARAMSAR OLMAMALI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6A582B5-CDCA-E95C-C27E-996A6F768D67}"/>
              </a:ext>
            </a:extLst>
          </p:cNvPr>
          <p:cNvSpPr txBox="1"/>
          <p:nvPr/>
        </p:nvSpPr>
        <p:spPr>
          <a:xfrm>
            <a:off x="193117" y="828309"/>
            <a:ext cx="8514948" cy="4613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 </a:t>
            </a:r>
            <a:r>
              <a:rPr lang="tr-TR" sz="2200" b="1" dirty="0">
                <a:solidFill>
                  <a:prstClr val="black"/>
                </a:solidFill>
              </a:rPr>
              <a:t>Şiddet içeren, korkutan, travmatize edici, şiddet içerikli görüntü,  ses, yazı </a:t>
            </a:r>
            <a:r>
              <a:rPr lang="tr-TR" sz="2200" dirty="0">
                <a:solidFill>
                  <a:prstClr val="black"/>
                </a:solidFill>
              </a:rPr>
              <a:t>ve</a:t>
            </a:r>
            <a:r>
              <a:rPr lang="tr-TR" sz="2200" b="1" dirty="0">
                <a:solidFill>
                  <a:prstClr val="black"/>
                </a:solidFill>
              </a:rPr>
              <a:t> içerikler </a:t>
            </a:r>
            <a:r>
              <a:rPr lang="tr-TR" sz="2200" dirty="0">
                <a:solidFill>
                  <a:prstClr val="black"/>
                </a:solidFill>
              </a:rPr>
              <a:t>kullanmak.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/>
              <a:t> İçeriğin dramatik etkisini artırmak üzere bağımlı ailelerinin </a:t>
            </a:r>
            <a:r>
              <a:rPr lang="tr-TR" sz="2200" b="1" dirty="0"/>
              <a:t>çocuklarından duydukları utanç </a:t>
            </a:r>
            <a:r>
              <a:rPr lang="tr-TR" sz="2200" dirty="0"/>
              <a:t>ve </a:t>
            </a:r>
            <a:r>
              <a:rPr lang="tr-TR" sz="2200" b="1" dirty="0"/>
              <a:t>hayal kırıklığını</a:t>
            </a:r>
            <a:r>
              <a:rPr lang="tr-TR" sz="2200" dirty="0"/>
              <a:t> abartılı/ajite edici bir şekilde vermek.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/>
              <a:t> Görsellerde </a:t>
            </a:r>
            <a:r>
              <a:rPr lang="tr-TR" sz="2200" b="1" dirty="0"/>
              <a:t>umutsuzluğa</a:t>
            </a:r>
            <a:r>
              <a:rPr lang="tr-TR" sz="2200" dirty="0"/>
              <a:t> ve </a:t>
            </a:r>
            <a:r>
              <a:rPr lang="tr-TR" sz="2200" b="1" dirty="0"/>
              <a:t>karamsarlığa</a:t>
            </a:r>
            <a:r>
              <a:rPr lang="tr-TR" sz="2200" dirty="0"/>
              <a:t> yol açacak </a:t>
            </a:r>
            <a:r>
              <a:rPr lang="tr-TR" sz="2200" b="1" dirty="0"/>
              <a:t>dramatik ifadelere, karakterlere, mekânlara</a:t>
            </a:r>
            <a:r>
              <a:rPr lang="tr-TR" sz="2200" dirty="0"/>
              <a:t> yer vermek.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/>
              <a:t> Kişileri bağımlılıklara karşı </a:t>
            </a:r>
            <a:r>
              <a:rPr lang="tr-TR" sz="2200" b="1" dirty="0"/>
              <a:t>edilgen, boyun eğen</a:t>
            </a:r>
            <a:r>
              <a:rPr lang="tr-TR" sz="2200" dirty="0"/>
              <a:t> ya da </a:t>
            </a:r>
            <a:r>
              <a:rPr lang="tr-TR" sz="2200" b="1" dirty="0"/>
              <a:t>çaresiz</a:t>
            </a:r>
            <a:r>
              <a:rPr lang="tr-TR" sz="2200" dirty="0"/>
              <a:t> konumda göstermek.</a:t>
            </a:r>
            <a:endParaRPr lang="tr-TR" sz="2200" dirty="0">
              <a:solidFill>
                <a:prstClr val="black"/>
              </a:solidFill>
            </a:endParaRPr>
          </a:p>
        </p:txBody>
      </p:sp>
      <p:pic>
        <p:nvPicPr>
          <p:cNvPr id="2" name="Picture 4" descr="resim">
            <a:extLst>
              <a:ext uri="{FF2B5EF4-FFF2-40B4-BE49-F238E27FC236}">
                <a16:creationId xmlns:a16="http://schemas.microsoft.com/office/drawing/2014/main" id="{018BEED6-FE5C-8836-699F-535CABF3A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67" y="2641027"/>
            <a:ext cx="5410200" cy="38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DBDFD-58E6-D68F-8D20-16DA6309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593180B-E426-DCF6-16F6-FBEE0CF749F2}"/>
              </a:ext>
            </a:extLst>
          </p:cNvPr>
          <p:cNvSpPr txBox="1"/>
          <p:nvPr/>
        </p:nvSpPr>
        <p:spPr>
          <a:xfrm>
            <a:off x="1216520" y="1859339"/>
            <a:ext cx="9758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>
                <a:solidFill>
                  <a:srgbClr val="114533"/>
                </a:solidFill>
              </a:rPr>
              <a:t>BAĞIMLILIKLA MÜCADELEYE KATKI SAĞLAYACAK ÖNERİLER</a:t>
            </a:r>
            <a:endParaRPr lang="tr-TR" sz="66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76E05-6462-79D5-B6FE-303E34FED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3375DCA-4F4D-03A9-1831-5DE9CDF820E6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NELER YAPABİLİRİZ?</a:t>
            </a:r>
            <a:endParaRPr lang="tr-TR" sz="2800" dirty="0">
              <a:solidFill>
                <a:srgbClr val="114533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8D9949B-9E3C-BDEB-A35F-D5E8967AC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014" y="2821858"/>
            <a:ext cx="6703869" cy="360360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CFD4FD5-F5EA-F290-A14B-D10D6EB4DC75}"/>
              </a:ext>
            </a:extLst>
          </p:cNvPr>
          <p:cNvSpPr txBox="1"/>
          <p:nvPr/>
        </p:nvSpPr>
        <p:spPr>
          <a:xfrm>
            <a:off x="193117" y="828309"/>
            <a:ext cx="8514948" cy="258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 </a:t>
            </a:r>
            <a:r>
              <a:rPr lang="tr-TR" sz="2200" dirty="0">
                <a:solidFill>
                  <a:srgbClr val="10AD4B"/>
                </a:solidFill>
              </a:rPr>
              <a:t>Olumlu</a:t>
            </a:r>
            <a:r>
              <a:rPr lang="tr-TR" sz="2200" dirty="0"/>
              <a:t> mesajlar vermek.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/>
              <a:t> </a:t>
            </a:r>
            <a:r>
              <a:rPr lang="tr-TR" sz="2200" dirty="0">
                <a:solidFill>
                  <a:srgbClr val="10AD4B"/>
                </a:solidFill>
              </a:rPr>
              <a:t>Başarı hikayeleri</a:t>
            </a:r>
            <a:r>
              <a:rPr lang="tr-TR" sz="2200" dirty="0"/>
              <a:t>ni ön plana çıkarmak.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 Mesajları </a:t>
            </a:r>
            <a:r>
              <a:rPr lang="tr-TR" sz="2200" dirty="0">
                <a:solidFill>
                  <a:srgbClr val="10AD4B"/>
                </a:solidFill>
              </a:rPr>
              <a:t>popüler kültür ürünleri</a:t>
            </a:r>
            <a:r>
              <a:rPr lang="tr-TR" sz="2200" dirty="0">
                <a:solidFill>
                  <a:prstClr val="black"/>
                </a:solidFill>
              </a:rPr>
              <a:t>yle topluma yaymak.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 </a:t>
            </a:r>
            <a:r>
              <a:rPr lang="tr-TR" sz="2200" dirty="0">
                <a:solidFill>
                  <a:srgbClr val="10AD4B"/>
                </a:solidFill>
              </a:rPr>
              <a:t>Sağlıklı yaşam alternatifleri</a:t>
            </a:r>
            <a:r>
              <a:rPr lang="tr-TR" sz="2200" dirty="0">
                <a:solidFill>
                  <a:prstClr val="black"/>
                </a:solidFill>
              </a:rPr>
              <a:t>ne yönlendirmek.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 Farkındalığı artıracak </a:t>
            </a:r>
            <a:r>
              <a:rPr lang="tr-TR" sz="2200" dirty="0">
                <a:solidFill>
                  <a:srgbClr val="10AD4B"/>
                </a:solidFill>
              </a:rPr>
              <a:t>sağlıklı bilgiler</a:t>
            </a:r>
            <a:r>
              <a:rPr lang="tr-TR" sz="2200" dirty="0">
                <a:solidFill>
                  <a:prstClr val="black"/>
                </a:solidFill>
              </a:rPr>
              <a:t>i aktarmak.</a:t>
            </a:r>
          </a:p>
        </p:txBody>
      </p:sp>
    </p:spTree>
    <p:extLst>
      <p:ext uri="{BB962C8B-B14F-4D97-AF65-F5344CB8AC3E}">
        <p14:creationId xmlns:p14="http://schemas.microsoft.com/office/powerpoint/2010/main" val="32509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9A621-39E4-B992-522A-E7B4962C4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FF8A7EA4-DF0E-DF23-1155-2AEA52537447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ÖRNEKLER</a:t>
            </a:r>
            <a:endParaRPr lang="tr-TR" sz="2800" dirty="0">
              <a:solidFill>
                <a:srgbClr val="114533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041E044-B2A4-EE5C-F3D3-2C6E95567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249" y="971090"/>
            <a:ext cx="7759501" cy="49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3E27-5F22-2619-982D-6EFB3CF76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9793AA4B-C2DB-9EE6-2748-A7E27D145540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BAĞIMLILIKLA İLGİLİ GENEL İLKELER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4196B72-78E2-4DF1-C2D3-E1DD0142364D}"/>
              </a:ext>
            </a:extLst>
          </p:cNvPr>
          <p:cNvSpPr txBox="1"/>
          <p:nvPr/>
        </p:nvSpPr>
        <p:spPr>
          <a:xfrm>
            <a:off x="193118" y="828309"/>
            <a:ext cx="8142808" cy="359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Herkes/toplumun her kesimi bağımlı olabilir.</a:t>
            </a:r>
          </a:p>
          <a:p>
            <a:pPr marL="471202" indent="-47120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Bağımlılık çalışması zor  ve riskli bir konudur.  </a:t>
            </a:r>
          </a:p>
          <a:p>
            <a:pPr marL="471202" indent="-47120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Bağımlılık bir alışkanlık değildir, bir </a:t>
            </a:r>
            <a:r>
              <a:rPr lang="tr-TR" sz="2200" b="1" dirty="0"/>
              <a:t>hastalıktır. </a:t>
            </a:r>
          </a:p>
          <a:p>
            <a:pPr marL="471202" indent="-47120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Bağımlılık bir </a:t>
            </a:r>
            <a:r>
              <a:rPr lang="tr-TR" sz="2200" b="1" dirty="0"/>
              <a:t>beyin hastalığıdır.</a:t>
            </a:r>
            <a:r>
              <a:rPr lang="tr-TR" sz="2200" dirty="0"/>
              <a:t> </a:t>
            </a:r>
          </a:p>
          <a:p>
            <a:pPr marL="471202" indent="-47120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Bağımlılık tamamen iyileşmez</a:t>
            </a:r>
            <a:r>
              <a:rPr lang="tr-TR" sz="2200" b="1" dirty="0"/>
              <a:t>, ama düzelir.</a:t>
            </a:r>
          </a:p>
          <a:p>
            <a:pPr marL="471202" indent="-47120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Bağımlılık tekrarlarla devam eder. </a:t>
            </a:r>
          </a:p>
          <a:p>
            <a:pPr marL="471202" indent="-47120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Bağımlılıklar </a:t>
            </a:r>
            <a:r>
              <a:rPr lang="tr-TR" sz="2200" b="1" dirty="0"/>
              <a:t>benzer örüntüler</a:t>
            </a:r>
            <a:r>
              <a:rPr lang="tr-TR" sz="2200" dirty="0"/>
              <a:t>le oluşur.</a:t>
            </a:r>
            <a:endParaRPr lang="tr-TR" sz="2200" b="1" dirty="0"/>
          </a:p>
        </p:txBody>
      </p:sp>
      <p:pic>
        <p:nvPicPr>
          <p:cNvPr id="3" name="dfb485a4-9b84-4547-ad38-5f173f2bc9f5" descr="Image">
            <a:extLst>
              <a:ext uri="{FF2B5EF4-FFF2-40B4-BE49-F238E27FC236}">
                <a16:creationId xmlns:a16="http://schemas.microsoft.com/office/drawing/2014/main" id="{CE12B76C-964D-107F-F0FE-76F5002BD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3" r="19584"/>
          <a:stretch/>
        </p:blipFill>
        <p:spPr bwMode="auto">
          <a:xfrm>
            <a:off x="7147849" y="1210267"/>
            <a:ext cx="3415055" cy="504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7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1C1D-C30E-CFDC-AB1B-F1D74CCC3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7668DB5B-BA7B-346A-8EE6-7C588027B952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ÖRNEKLER</a:t>
            </a:r>
            <a:endParaRPr lang="tr-TR" sz="2800" dirty="0">
              <a:solidFill>
                <a:srgbClr val="114533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A017475-0D99-E427-CE6B-AE55FA6A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669" y="510651"/>
            <a:ext cx="5850661" cy="518222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7340BBF-A3BD-A9D6-E5EA-0369198A3149}"/>
              </a:ext>
            </a:extLst>
          </p:cNvPr>
          <p:cNvSpPr txBox="1"/>
          <p:nvPr/>
        </p:nvSpPr>
        <p:spPr>
          <a:xfrm>
            <a:off x="3170669" y="5846768"/>
            <a:ext cx="248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Kaynak: Anadolu Ajansı</a:t>
            </a:r>
          </a:p>
        </p:txBody>
      </p:sp>
    </p:spTree>
    <p:extLst>
      <p:ext uri="{BB962C8B-B14F-4D97-AF65-F5344CB8AC3E}">
        <p14:creationId xmlns:p14="http://schemas.microsoft.com/office/powerpoint/2010/main" val="26438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1C1D-C30E-CFDC-AB1B-F1D74CCC3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7668DB5B-BA7B-346A-8EE6-7C588027B952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ÖRNEKLER</a:t>
            </a:r>
            <a:endParaRPr lang="tr-TR" sz="2800" dirty="0">
              <a:solidFill>
                <a:srgbClr val="114533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FE728DC-442B-0A94-A898-84DCA3BE0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992" y="695317"/>
            <a:ext cx="5874015" cy="55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1C1D-C30E-CFDC-AB1B-F1D74CCC3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7668DB5B-BA7B-346A-8EE6-7C588027B952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ÖRNEKLER</a:t>
            </a:r>
            <a:endParaRPr lang="tr-TR" sz="2800" dirty="0">
              <a:solidFill>
                <a:srgbClr val="114533"/>
              </a:solidFill>
            </a:endParaRPr>
          </a:p>
        </p:txBody>
      </p:sp>
      <p:grpSp>
        <p:nvGrpSpPr>
          <p:cNvPr id="8" name="Grup 7">
            <a:extLst>
              <a:ext uri="{FF2B5EF4-FFF2-40B4-BE49-F238E27FC236}">
                <a16:creationId xmlns:a16="http://schemas.microsoft.com/office/drawing/2014/main" id="{CCC8B3E7-84CC-0DEC-E01B-B9EA262817B3}"/>
              </a:ext>
            </a:extLst>
          </p:cNvPr>
          <p:cNvGrpSpPr/>
          <p:nvPr/>
        </p:nvGrpSpPr>
        <p:grpSpPr>
          <a:xfrm>
            <a:off x="2318393" y="1196379"/>
            <a:ext cx="7555213" cy="4465242"/>
            <a:chOff x="2318393" y="1196379"/>
            <a:chExt cx="7555213" cy="4465242"/>
          </a:xfrm>
        </p:grpSpPr>
        <p:grpSp>
          <p:nvGrpSpPr>
            <p:cNvPr id="6" name="Grup 5">
              <a:extLst>
                <a:ext uri="{FF2B5EF4-FFF2-40B4-BE49-F238E27FC236}">
                  <a16:creationId xmlns:a16="http://schemas.microsoft.com/office/drawing/2014/main" id="{F8B48C36-7E63-6924-CAE5-6994251CFE0B}"/>
                </a:ext>
              </a:extLst>
            </p:cNvPr>
            <p:cNvGrpSpPr/>
            <p:nvPr/>
          </p:nvGrpSpPr>
          <p:grpSpPr>
            <a:xfrm>
              <a:off x="2318393" y="1196379"/>
              <a:ext cx="7555213" cy="4465242"/>
              <a:chOff x="2318393" y="1196379"/>
              <a:chExt cx="7555213" cy="4465242"/>
            </a:xfrm>
          </p:grpSpPr>
          <p:pic>
            <p:nvPicPr>
              <p:cNvPr id="3" name="Resim 2">
                <a:extLst>
                  <a:ext uri="{FF2B5EF4-FFF2-40B4-BE49-F238E27FC236}">
                    <a16:creationId xmlns:a16="http://schemas.microsoft.com/office/drawing/2014/main" id="{875DF20F-A38F-FE39-F7A3-C6DEE38A3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8393" y="1196379"/>
                <a:ext cx="7555213" cy="4465242"/>
              </a:xfrm>
              <a:prstGeom prst="rect">
                <a:avLst/>
              </a:prstGeom>
            </p:spPr>
          </p:pic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4887D642-7DA1-F434-71CD-E674F76C86CE}"/>
                  </a:ext>
                </a:extLst>
              </p:cNvPr>
              <p:cNvSpPr/>
              <p:nvPr/>
            </p:nvSpPr>
            <p:spPr>
              <a:xfrm>
                <a:off x="4795283" y="3944679"/>
                <a:ext cx="946297" cy="318977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pic>
          <p:nvPicPr>
            <p:cNvPr id="7" name="Resim 6" descr="grafik, yazı tipi, grafik tasarım, logo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B862BE87-8C73-70A0-80CB-94FCDC8E5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5556" y="3809763"/>
              <a:ext cx="1325750" cy="52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2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8BDBB-4D62-34D9-9405-6F637C8A9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yazı tipi, iş kartı, sağlık bakım hizmet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57AB10F-A3CC-DBEB-DDB0-D20F8233F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3" y="678015"/>
            <a:ext cx="10116018" cy="571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4" descr="Shape&#10;&#10;Description automatically generated">
            <a:extLst>
              <a:ext uri="{FF2B5EF4-FFF2-40B4-BE49-F238E27FC236}">
                <a16:creationId xmlns:a16="http://schemas.microsoft.com/office/drawing/2014/main" id="{4CB0D90C-F96B-9A46-9581-9BB475B33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303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721" y="2029855"/>
            <a:ext cx="2125556" cy="21255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7" y="2029855"/>
            <a:ext cx="2310202" cy="2310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41" y="2227599"/>
            <a:ext cx="2033141" cy="203314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14671" y="1057520"/>
            <a:ext cx="10362473" cy="2218182"/>
          </a:xfrm>
        </p:spPr>
        <p:txBody>
          <a:bodyPr wrap="square" lIns="0" tIns="0" rIns="0" bIns="0">
            <a:spAutoFit/>
          </a:bodyPr>
          <a:lstStyle>
            <a:lvl1pPr>
              <a:defRPr sz="3200" b="1">
                <a:solidFill>
                  <a:srgbClr val="00B05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tr-TR" sz="2426" dirty="0">
                <a:solidFill>
                  <a:schemeClr val="bg1"/>
                </a:solidFill>
                <a:latin typeface="+mn-lt"/>
              </a:rPr>
              <a:t>BURADAN NE İLE AYRILIYORSUNUZ?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798679" y="4630402"/>
            <a:ext cx="1340025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83" b="1" dirty="0">
                <a:solidFill>
                  <a:schemeClr val="bg1"/>
                </a:solidFill>
              </a:rPr>
              <a:t>BİLGİ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5422567" y="4646629"/>
            <a:ext cx="1340025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83" b="1" dirty="0">
                <a:solidFill>
                  <a:schemeClr val="bg1"/>
                </a:solidFill>
              </a:rPr>
              <a:t>DUYGU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8649287" y="4646629"/>
            <a:ext cx="2004535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83" b="1" dirty="0">
                <a:solidFill>
                  <a:schemeClr val="bg1"/>
                </a:solidFill>
              </a:rPr>
              <a:t>FARKINDALIK</a:t>
            </a:r>
          </a:p>
        </p:txBody>
      </p:sp>
    </p:spTree>
    <p:extLst>
      <p:ext uri="{BB962C8B-B14F-4D97-AF65-F5344CB8AC3E}">
        <p14:creationId xmlns:p14="http://schemas.microsoft.com/office/powerpoint/2010/main" val="1186479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1E992-B2B7-0A58-09E2-6DD93BAE0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CD332E9-F86D-453B-00D4-A54974C5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1C0F58F-44B8-0F66-D3B9-A075C32E1E83}"/>
              </a:ext>
            </a:extLst>
          </p:cNvPr>
          <p:cNvSpPr txBox="1"/>
          <p:nvPr/>
        </p:nvSpPr>
        <p:spPr>
          <a:xfrm>
            <a:off x="3695285" y="2500040"/>
            <a:ext cx="512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114533"/>
                </a:solidFill>
              </a:rPr>
              <a:t>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245230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0CE5B-DB7D-7724-BCCE-84813A09C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8BBEF996-8E52-1660-B725-B5107AFFD226}"/>
              </a:ext>
            </a:extLst>
          </p:cNvPr>
          <p:cNvSpPr txBox="1"/>
          <p:nvPr/>
        </p:nvSpPr>
        <p:spPr>
          <a:xfrm>
            <a:off x="1309533" y="2367171"/>
            <a:ext cx="7995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>
                <a:solidFill>
                  <a:srgbClr val="114533"/>
                </a:solidFill>
              </a:rPr>
              <a:t>BAĞIMLILIĞI NASIL ANLATMALIYIZ?</a:t>
            </a:r>
            <a:endParaRPr lang="tr-TR" sz="66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3A24E-5495-06DC-EBD0-412E38D8D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01294833-D83B-EE3A-4A03-F91510E650A4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BAĞIMLILIKLARLA İLGİLİ İÇERİK İLKELERİ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0F54605-8A28-418A-B0DB-65D7A9A22239}"/>
              </a:ext>
            </a:extLst>
          </p:cNvPr>
          <p:cNvSpPr txBox="1"/>
          <p:nvPr/>
        </p:nvSpPr>
        <p:spPr>
          <a:xfrm>
            <a:off x="193117" y="661751"/>
            <a:ext cx="97908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200" dirty="0"/>
              <a:t> Abartılı ifadeler kullanılmamalıdır.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200" dirty="0"/>
              <a:t> Bağımlılıklara karşı </a:t>
            </a:r>
            <a:r>
              <a:rPr lang="tr-TR" sz="2200" b="1" i="1" dirty="0"/>
              <a:t>nasıl olumlu baş etme becerileri geliştirebileceklerine ilişkin mesajlara</a:t>
            </a:r>
            <a:r>
              <a:rPr lang="tr-TR" sz="2200" dirty="0"/>
              <a:t> yer verilmelidir.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200" dirty="0"/>
              <a:t>Bağımlılık ile mücadelede sadece devletin değil; hem toplumun hem de bireylerin rolünün olduğu ve </a:t>
            </a:r>
            <a:r>
              <a:rPr lang="tr-TR" sz="2200" b="1" dirty="0"/>
              <a:t>ortak bir çaba</a:t>
            </a:r>
            <a:r>
              <a:rPr lang="tr-TR" sz="2200" dirty="0"/>
              <a:t> ile bu sorunun çözülebileceği vurgulanmalıdır.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200" dirty="0"/>
              <a:t>Gereksiz bilgi verilerek yanlış davranış konusunda yol gösterici olunmamalıdır.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200" b="1" dirty="0"/>
              <a:t>Tedavi ile ilgili doğru bilgiler verilmelidir. </a:t>
            </a:r>
          </a:p>
        </p:txBody>
      </p:sp>
      <p:pic>
        <p:nvPicPr>
          <p:cNvPr id="4" name="Picture 2" descr="resim">
            <a:extLst>
              <a:ext uri="{FF2B5EF4-FFF2-40B4-BE49-F238E27FC236}">
                <a16:creationId xmlns:a16="http://schemas.microsoft.com/office/drawing/2014/main" id="{373A904B-D9B7-622C-84EC-794C43C63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949" y="3198116"/>
            <a:ext cx="2499678" cy="290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93A65-23BC-1A28-32DE-E05546FBF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A309F9A7-4FC2-8F6C-15F5-6D2F318EEE4C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YEŞİLAY İÇERİK İLKELERİ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C997AAE-774C-D0B0-45A5-DDA8A52CB678}"/>
              </a:ext>
            </a:extLst>
          </p:cNvPr>
          <p:cNvSpPr txBox="1"/>
          <p:nvPr/>
        </p:nvSpPr>
        <p:spPr>
          <a:xfrm>
            <a:off x="193118" y="828309"/>
            <a:ext cx="8142808" cy="4613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b="1" dirty="0"/>
              <a:t> Sıfır tolerans </a:t>
            </a:r>
            <a:r>
              <a:rPr lang="tr-TR" sz="2200" dirty="0"/>
              <a:t>yaklaşımı benimsenir.</a:t>
            </a:r>
          </a:p>
          <a:p>
            <a:pPr>
              <a:lnSpc>
                <a:spcPct val="150000"/>
              </a:lnSpc>
            </a:pPr>
            <a:r>
              <a:rPr lang="tr-TR" sz="2200" i="1" dirty="0">
                <a:solidFill>
                  <a:srgbClr val="038431"/>
                </a:solidFill>
              </a:rPr>
              <a:t>    </a:t>
            </a:r>
            <a:r>
              <a:rPr lang="tr-TR" sz="2200" i="1" dirty="0">
                <a:solidFill>
                  <a:srgbClr val="10AD4B"/>
                </a:solidFill>
              </a:rPr>
              <a:t>“Bağımlılıktan korunmanın en iyi yolu, hiç başlamamaktır.” </a:t>
            </a:r>
            <a:endParaRPr lang="tr-TR" sz="2200" dirty="0">
              <a:solidFill>
                <a:srgbClr val="10AD4B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b="1" dirty="0"/>
              <a:t> Önleme </a:t>
            </a:r>
            <a:r>
              <a:rPr lang="tr-TR" sz="2200" dirty="0"/>
              <a:t>perspektifi benimsenir.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/>
              <a:t> </a:t>
            </a:r>
            <a:r>
              <a:rPr lang="tr-TR" sz="2200" b="1" dirty="0"/>
              <a:t>Sağlıklı yaşama, olumlu alışkanlıklar ve beceri gelişimine </a:t>
            </a:r>
            <a:r>
              <a:rPr lang="tr-TR" sz="2200" dirty="0"/>
              <a:t>odaklanılır.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b="1" dirty="0"/>
              <a:t> Bilimsel bulgular</a:t>
            </a:r>
            <a:r>
              <a:rPr lang="tr-TR" sz="2200" dirty="0"/>
              <a:t>, </a:t>
            </a:r>
            <a:r>
              <a:rPr lang="tr-TR" sz="2200" b="1" dirty="0"/>
              <a:t>uluslararası standartlar</a:t>
            </a:r>
            <a:r>
              <a:rPr lang="tr-TR" sz="2200" dirty="0"/>
              <a:t>, </a:t>
            </a:r>
            <a:r>
              <a:rPr lang="tr-TR" sz="2200" b="1" dirty="0"/>
              <a:t>evrensel insani </a:t>
            </a:r>
            <a:r>
              <a:rPr lang="tr-TR" sz="2200" dirty="0"/>
              <a:t>ve </a:t>
            </a:r>
            <a:r>
              <a:rPr lang="tr-TR" sz="2200" b="1" dirty="0"/>
              <a:t>etik değerler </a:t>
            </a:r>
            <a:r>
              <a:rPr lang="tr-TR" sz="2200" dirty="0"/>
              <a:t>referans alınır.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/>
              <a:t> Bağımlığın </a:t>
            </a:r>
            <a:r>
              <a:rPr lang="tr-TR" sz="2200" b="1" dirty="0"/>
              <a:t>tedavi edilebilir </a:t>
            </a:r>
            <a:r>
              <a:rPr lang="tr-TR" sz="2200" dirty="0"/>
              <a:t>aynı zamanda </a:t>
            </a:r>
            <a:r>
              <a:rPr lang="tr-TR" sz="2200" b="1" dirty="0"/>
              <a:t>nüksedebilir</a:t>
            </a:r>
            <a:r>
              <a:rPr lang="tr-TR" sz="2200" dirty="0"/>
              <a:t> bir hastalık olduğu kabul edilir.</a:t>
            </a:r>
          </a:p>
        </p:txBody>
      </p:sp>
    </p:spTree>
    <p:extLst>
      <p:ext uri="{BB962C8B-B14F-4D97-AF65-F5344CB8AC3E}">
        <p14:creationId xmlns:p14="http://schemas.microsoft.com/office/powerpoint/2010/main" val="41944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19D8E-AE0F-FBD5-9506-F315911B2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95BDC035-0CB9-7F0A-73A5-A5EF29F51F63}"/>
              </a:ext>
            </a:extLst>
          </p:cNvPr>
          <p:cNvSpPr txBox="1"/>
          <p:nvPr/>
        </p:nvSpPr>
        <p:spPr>
          <a:xfrm>
            <a:off x="193116" y="172097"/>
            <a:ext cx="967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BAĞIMLILIKLA İLGİLİ İÇERİKLERDE DİKKAT EDİLMESİ GEREKENLER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9BAF7F1-89F6-188A-95E0-AC87BC9D0406}"/>
              </a:ext>
            </a:extLst>
          </p:cNvPr>
          <p:cNvSpPr txBox="1"/>
          <p:nvPr/>
        </p:nvSpPr>
        <p:spPr>
          <a:xfrm>
            <a:off x="193118" y="1242979"/>
            <a:ext cx="8142808" cy="359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>
                <a:solidFill>
                  <a:srgbClr val="10AD4B"/>
                </a:solidFill>
              </a:rPr>
              <a:t>Bağımlılıkla</a:t>
            </a:r>
            <a:r>
              <a:rPr lang="tr-TR" sz="2200" dirty="0"/>
              <a:t> ilgili içerikler,</a:t>
            </a:r>
          </a:p>
          <a:p>
            <a:pPr>
              <a:lnSpc>
                <a:spcPct val="150000"/>
              </a:lnSpc>
            </a:pPr>
            <a:endParaRPr lang="tr-TR" sz="22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b="1" dirty="0"/>
              <a:t> Özendirici olmamalı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b="1" dirty="0"/>
              <a:t> Normalleştirici olmamalı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b="1" dirty="0"/>
              <a:t> Yönlendirici olmamalı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b="1" dirty="0"/>
              <a:t> Ayrıştırıcı olmamalı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b="1" dirty="0"/>
              <a:t> Korkutucu, karamsar olmamalı</a:t>
            </a:r>
            <a:endParaRPr lang="tr-TR" sz="2200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AA3E56C-3186-69DA-05D8-4708F0ECF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8077"/>
            <a:ext cx="4346944" cy="434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3B912-E0C9-081B-0BAC-8A7A1C294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F0511481-924A-E068-B9B8-96D424CDA687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ÖZENDİRİCİ OLMAMALI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A57EFC5-EC02-82D6-D279-AB7299AD77E4}"/>
              </a:ext>
            </a:extLst>
          </p:cNvPr>
          <p:cNvSpPr txBox="1"/>
          <p:nvPr/>
        </p:nvSpPr>
        <p:spPr>
          <a:xfrm>
            <a:off x="193117" y="828309"/>
            <a:ext cx="10577663" cy="4352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10AD4B"/>
                </a:solidFill>
              </a:rPr>
              <a:t>Bunları yapmayın!</a:t>
            </a:r>
            <a:br>
              <a:rPr lang="tr-TR" sz="2400" b="1" dirty="0">
                <a:solidFill>
                  <a:prstClr val="black"/>
                </a:solidFill>
              </a:rPr>
            </a:br>
            <a:endParaRPr lang="tr-TR" sz="24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200" b="1" dirty="0">
                <a:solidFill>
                  <a:prstClr val="black"/>
                </a:solidFill>
              </a:rPr>
              <a:t>Dikkat geliştirme, zihni açma, kaygıyı azaltma</a:t>
            </a:r>
            <a:r>
              <a:rPr lang="tr-TR" sz="2200" dirty="0">
                <a:solidFill>
                  <a:prstClr val="black"/>
                </a:solidFill>
              </a:rPr>
              <a:t> gibi geçici etkileri vurgulamak. </a:t>
            </a:r>
            <a:r>
              <a:rPr lang="tr-TR" sz="2200" dirty="0">
                <a:solidFill>
                  <a:srgbClr val="10AD4B"/>
                </a:solidFill>
              </a:rPr>
              <a:t>"Sigara strese iyi gelir."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 </a:t>
            </a:r>
            <a:r>
              <a:rPr lang="tr-TR" sz="2200" b="1" dirty="0">
                <a:solidFill>
                  <a:prstClr val="black"/>
                </a:solidFill>
              </a:rPr>
              <a:t>Şırınga, hap, sigara paketi, sigara içen kişi, alkol şişesi</a:t>
            </a:r>
            <a:r>
              <a:rPr lang="tr-TR" sz="2200" dirty="0">
                <a:solidFill>
                  <a:prstClr val="black"/>
                </a:solidFill>
              </a:rPr>
              <a:t> gibi bağımlılık yapıcı maddeleri çağrıştıran görselleri; </a:t>
            </a:r>
            <a:r>
              <a:rPr lang="tr-TR" sz="2200" b="1" dirty="0">
                <a:solidFill>
                  <a:prstClr val="black"/>
                </a:solidFill>
              </a:rPr>
              <a:t>tehlikeli ve yasak oyunların</a:t>
            </a:r>
            <a:r>
              <a:rPr lang="tr-TR" sz="2200" dirty="0">
                <a:solidFill>
                  <a:prstClr val="black"/>
                </a:solidFill>
              </a:rPr>
              <a:t> görsellerini kullanmak.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 Teknoloji ve kumar bağımlılığı konularında </a:t>
            </a:r>
            <a:r>
              <a:rPr lang="tr-TR" sz="2200" b="1" dirty="0">
                <a:solidFill>
                  <a:prstClr val="black"/>
                </a:solidFill>
              </a:rPr>
              <a:t>oyun isimleri, bahis siteleri</a:t>
            </a:r>
            <a:r>
              <a:rPr lang="tr-TR" sz="2200" dirty="0">
                <a:solidFill>
                  <a:prstClr val="black"/>
                </a:solidFill>
              </a:rPr>
              <a:t> ve buralardan </a:t>
            </a:r>
            <a:r>
              <a:rPr lang="tr-TR" sz="2200" b="1" dirty="0">
                <a:solidFill>
                  <a:prstClr val="black"/>
                </a:solidFill>
              </a:rPr>
              <a:t>zengin olan kişilerin örnekleri</a:t>
            </a:r>
            <a:r>
              <a:rPr lang="tr-TR" sz="2200" dirty="0">
                <a:solidFill>
                  <a:prstClr val="black"/>
                </a:solidFill>
              </a:rPr>
              <a:t>ni vermek. </a:t>
            </a:r>
            <a:r>
              <a:rPr lang="tr-TR" sz="2200" dirty="0">
                <a:solidFill>
                  <a:srgbClr val="10AD4B"/>
                </a:solidFill>
              </a:rPr>
              <a:t>"Bir gecede milyoner olmak senin elinde, sadece şansını dene!"</a:t>
            </a:r>
          </a:p>
        </p:txBody>
      </p:sp>
    </p:spTree>
    <p:extLst>
      <p:ext uri="{BB962C8B-B14F-4D97-AF65-F5344CB8AC3E}">
        <p14:creationId xmlns:p14="http://schemas.microsoft.com/office/powerpoint/2010/main" val="3490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ECE1E-8382-E81F-A641-D795EFC26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8AE2F42F-3D61-F771-39F1-DDD1948B4BF5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ÖZENDİRİCİ OLMAMALI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792C2FD-A6B9-DA3B-24BF-2CFA5EEB0BD1}"/>
              </a:ext>
            </a:extLst>
          </p:cNvPr>
          <p:cNvSpPr txBox="1"/>
          <p:nvPr/>
        </p:nvSpPr>
        <p:spPr>
          <a:xfrm>
            <a:off x="193117" y="828309"/>
            <a:ext cx="10258687" cy="430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10AD4B"/>
                </a:solidFill>
              </a:rPr>
              <a:t>Bunları yapmayın!</a:t>
            </a:r>
            <a:br>
              <a:rPr lang="tr-TR" sz="2400" b="1" dirty="0">
                <a:solidFill>
                  <a:prstClr val="black"/>
                </a:solidFill>
              </a:rPr>
            </a:br>
            <a:endParaRPr lang="tr-TR" sz="24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prstClr val="black"/>
                </a:solidFill>
              </a:rPr>
              <a:t>Bağımlılığı, özendiren tasvirler kullanmak.</a:t>
            </a:r>
          </a:p>
          <a:p>
            <a:pPr lvl="0">
              <a:lnSpc>
                <a:spcPct val="150000"/>
              </a:lnSpc>
            </a:pPr>
            <a:r>
              <a:rPr lang="tr-TR" sz="2200" i="1" dirty="0">
                <a:solidFill>
                  <a:prstClr val="black"/>
                </a:solidFill>
              </a:rPr>
              <a:t>	</a:t>
            </a:r>
            <a:r>
              <a:rPr lang="tr-TR" sz="2200" i="1" dirty="0">
                <a:solidFill>
                  <a:srgbClr val="10AD4B"/>
                </a:solidFill>
              </a:rPr>
              <a:t>“uyuşturucu tutkusu”, “keyif verici madde”, “altın </a:t>
            </a:r>
            <a:r>
              <a:rPr lang="tr-TR" sz="2200" i="1" dirty="0" err="1">
                <a:solidFill>
                  <a:srgbClr val="10AD4B"/>
                </a:solidFill>
              </a:rPr>
              <a:t>vuruş”,“kilo</a:t>
            </a:r>
            <a:r>
              <a:rPr lang="tr-TR" sz="2200" i="1" dirty="0">
                <a:solidFill>
                  <a:srgbClr val="10AD4B"/>
                </a:solidFill>
              </a:rPr>
              <a:t> verdiren” veya “yaratıcılığı artırdığı iddia edilen</a:t>
            </a:r>
            <a:r>
              <a:rPr lang="tr-TR" sz="2200" dirty="0">
                <a:solidFill>
                  <a:srgbClr val="10AD4B"/>
                </a:solidFill>
              </a:rPr>
              <a:t>”, </a:t>
            </a:r>
            <a:r>
              <a:rPr lang="tr-TR" sz="2200" i="1" dirty="0">
                <a:solidFill>
                  <a:srgbClr val="10AD4B"/>
                </a:solidFill>
              </a:rPr>
              <a:t>“uyuşturucu baronu”</a:t>
            </a:r>
            <a:endParaRPr lang="tr-TR" sz="2200" dirty="0">
              <a:solidFill>
                <a:srgbClr val="10AD4B"/>
              </a:solidFill>
            </a:endParaRPr>
          </a:p>
          <a:p>
            <a:pPr marL="457200" lvl="0" indent="-457200" defTabSz="914217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b="1" dirty="0">
                <a:solidFill>
                  <a:srgbClr val="000000"/>
                </a:solidFill>
              </a:rPr>
              <a:t>Yakışıklı, güzel, zengin</a:t>
            </a:r>
            <a:r>
              <a:rPr lang="tr-TR" sz="2200" dirty="0">
                <a:solidFill>
                  <a:srgbClr val="000000"/>
                </a:solidFill>
              </a:rPr>
              <a:t> gibi idealize edilebilecek statüde olan karakterleri </a:t>
            </a:r>
            <a:r>
              <a:rPr lang="tr-TR" sz="2200" b="1" dirty="0">
                <a:solidFill>
                  <a:srgbClr val="10AD4B"/>
                </a:solidFill>
              </a:rPr>
              <a:t>bağımlılıkla ilişkilendirmek</a:t>
            </a:r>
            <a:r>
              <a:rPr lang="tr-TR" sz="2200" dirty="0">
                <a:solidFill>
                  <a:srgbClr val="10AD4B"/>
                </a:solidFill>
              </a:rPr>
              <a:t>. </a:t>
            </a:r>
          </a:p>
          <a:p>
            <a:pPr marL="457200" lvl="0" indent="-457200" defTabSz="914217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rgbClr val="000000"/>
                </a:solidFill>
              </a:rPr>
              <a:t>Bağımlılık yapan maddelerle </a:t>
            </a:r>
            <a:r>
              <a:rPr lang="tr-TR" sz="2200" b="1" dirty="0">
                <a:solidFill>
                  <a:srgbClr val="000000"/>
                </a:solidFill>
              </a:rPr>
              <a:t>gücü ilişkilendiren söylemler </a:t>
            </a:r>
            <a:r>
              <a:rPr lang="tr-TR" sz="2200" dirty="0">
                <a:solidFill>
                  <a:srgbClr val="000000"/>
                </a:solidFill>
              </a:rPr>
              <a:t>kullanmak. </a:t>
            </a:r>
            <a:r>
              <a:rPr lang="tr-TR" sz="2200" i="1" dirty="0">
                <a:solidFill>
                  <a:srgbClr val="10AD4B"/>
                </a:solidFill>
              </a:rPr>
              <a:t>"Alkol alınca cesaretini birden topladı ve yapamadığını yaptı"</a:t>
            </a:r>
          </a:p>
        </p:txBody>
      </p:sp>
    </p:spTree>
    <p:extLst>
      <p:ext uri="{BB962C8B-B14F-4D97-AF65-F5344CB8AC3E}">
        <p14:creationId xmlns:p14="http://schemas.microsoft.com/office/powerpoint/2010/main" val="35341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F5C62-FB89-CE43-5598-BBCE4B7CE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1E2A43FC-AC07-BFF3-0C73-E323C75E7ACF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ÖZENDİRİCİ OLMAMALI</a:t>
            </a:r>
            <a:endParaRPr lang="tr-TR" sz="2800" dirty="0">
              <a:solidFill>
                <a:srgbClr val="114533"/>
              </a:solidFill>
            </a:endParaRPr>
          </a:p>
        </p:txBody>
      </p:sp>
      <p:pic>
        <p:nvPicPr>
          <p:cNvPr id="2" name="İçerik Yer Tutucusu 4">
            <a:extLst>
              <a:ext uri="{FF2B5EF4-FFF2-40B4-BE49-F238E27FC236}">
                <a16:creationId xmlns:a16="http://schemas.microsoft.com/office/drawing/2014/main" id="{270D317B-7939-0239-8179-BB4276E336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"/>
          <a:stretch/>
        </p:blipFill>
        <p:spPr>
          <a:xfrm>
            <a:off x="357668" y="1035549"/>
            <a:ext cx="5511504" cy="3720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4" descr="Uyuşturucu &amp;quot;Zombi&amp;quot;ye çevirdi! - YouTube">
            <a:extLst>
              <a:ext uri="{FF2B5EF4-FFF2-40B4-BE49-F238E27FC236}">
                <a16:creationId xmlns:a16="http://schemas.microsoft.com/office/drawing/2014/main" id="{DF1BE10A-C374-F5D4-E8CF-3642BD147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14517" r="2343" b="13009"/>
          <a:stretch/>
        </p:blipFill>
        <p:spPr bwMode="auto">
          <a:xfrm>
            <a:off x="6096000" y="2916602"/>
            <a:ext cx="5738332" cy="325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799</Words>
  <Application>Microsoft Macintosh PowerPoint</Application>
  <PresentationFormat>Geniş ekran</PresentationFormat>
  <Paragraphs>116</Paragraphs>
  <Slides>25</Slides>
  <Notes>22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Avenir</vt:lpstr>
      <vt:lpstr>Avenir Black</vt:lpstr>
      <vt:lpstr>Montserrat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Yasin Aktaş</dc:creator>
  <cp:lastModifiedBy>Şeyma Nur İmir</cp:lastModifiedBy>
  <cp:revision>130</cp:revision>
  <dcterms:created xsi:type="dcterms:W3CDTF">2025-03-26T13:00:00Z</dcterms:created>
  <dcterms:modified xsi:type="dcterms:W3CDTF">2025-07-30T07:13:20Z</dcterms:modified>
</cp:coreProperties>
</file>